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</p:sldIdLst>
  <p:sldSz cy="5143500" cx="9144000"/>
  <p:notesSz cx="6858000" cy="9144000"/>
  <p:embeddedFontLst>
    <p:embeddedFont>
      <p:font typeface="Red Hat Text Medium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Overpass"/>
      <p:regular r:id="rId47"/>
      <p:bold r:id="rId48"/>
      <p:italic r:id="rId49"/>
      <p:boldItalic r:id="rId50"/>
    </p:embeddedFont>
    <p:embeddedFont>
      <p:font typeface="Red Hat Display"/>
      <p:regular r:id="rId51"/>
      <p:bold r:id="rId52"/>
      <p:italic r:id="rId53"/>
      <p:boldItalic r:id="rId54"/>
    </p:embeddedFont>
    <p:embeddedFont>
      <p:font typeface="Helvetica Neue"/>
      <p:regular r:id="rId55"/>
      <p:bold r:id="rId56"/>
      <p:italic r:id="rId57"/>
      <p:boldItalic r:id="rId58"/>
    </p:embeddedFont>
    <p:embeddedFont>
      <p:font typeface="Roboto Mono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edHatTextMedium-bold.fntdata"/><Relationship Id="rId42" Type="http://schemas.openxmlformats.org/officeDocument/2006/relationships/font" Target="fonts/RedHatTextMedium-boldItalic.fntdata"/><Relationship Id="rId41" Type="http://schemas.openxmlformats.org/officeDocument/2006/relationships/font" Target="fonts/RedHatTextMedium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Overpass-bold.fntdata"/><Relationship Id="rId47" Type="http://schemas.openxmlformats.org/officeDocument/2006/relationships/font" Target="fonts/Overpass-regular.fntdata"/><Relationship Id="rId49" Type="http://schemas.openxmlformats.org/officeDocument/2006/relationships/font" Target="fonts/Overpas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font" Target="fonts/RedHatTextMedium-regular.fntdata"/><Relationship Id="rId38" Type="http://schemas.openxmlformats.org/officeDocument/2006/relationships/slide" Target="slides/slide34.xml"/><Relationship Id="rId62" Type="http://schemas.openxmlformats.org/officeDocument/2006/relationships/font" Target="fonts/RobotoMono-boldItalic.fntdata"/><Relationship Id="rId61" Type="http://schemas.openxmlformats.org/officeDocument/2006/relationships/font" Target="fonts/RobotoMono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RobotoMono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edHatDisplay-regular.fntdata"/><Relationship Id="rId50" Type="http://schemas.openxmlformats.org/officeDocument/2006/relationships/font" Target="fonts/Overpass-boldItalic.fntdata"/><Relationship Id="rId53" Type="http://schemas.openxmlformats.org/officeDocument/2006/relationships/font" Target="fonts/RedHatDisplay-italic.fntdata"/><Relationship Id="rId52" Type="http://schemas.openxmlformats.org/officeDocument/2006/relationships/font" Target="fonts/RedHatDisplay-bold.fntdata"/><Relationship Id="rId11" Type="http://schemas.openxmlformats.org/officeDocument/2006/relationships/slide" Target="slides/slide7.xml"/><Relationship Id="rId55" Type="http://schemas.openxmlformats.org/officeDocument/2006/relationships/font" Target="fonts/HelveticaNeue-regular.fntdata"/><Relationship Id="rId10" Type="http://schemas.openxmlformats.org/officeDocument/2006/relationships/slide" Target="slides/slide6.xml"/><Relationship Id="rId54" Type="http://schemas.openxmlformats.org/officeDocument/2006/relationships/font" Target="fonts/RedHatDisplay-boldItalic.fntdata"/><Relationship Id="rId13" Type="http://schemas.openxmlformats.org/officeDocument/2006/relationships/slide" Target="slides/slide9.xml"/><Relationship Id="rId57" Type="http://schemas.openxmlformats.org/officeDocument/2006/relationships/font" Target="fonts/HelveticaNeue-italic.fntdata"/><Relationship Id="rId12" Type="http://schemas.openxmlformats.org/officeDocument/2006/relationships/slide" Target="slides/slide8.xml"/><Relationship Id="rId56" Type="http://schemas.openxmlformats.org/officeDocument/2006/relationships/font" Target="fonts/HelveticaNeue-bold.fntdata"/><Relationship Id="rId15" Type="http://schemas.openxmlformats.org/officeDocument/2006/relationships/slide" Target="slides/slide11.xml"/><Relationship Id="rId59" Type="http://schemas.openxmlformats.org/officeDocument/2006/relationships/font" Target="fonts/RobotoMono-regular.fntdata"/><Relationship Id="rId14" Type="http://schemas.openxmlformats.org/officeDocument/2006/relationships/slide" Target="slides/slide10.xml"/><Relationship Id="rId58" Type="http://schemas.openxmlformats.org/officeDocument/2006/relationships/font" Target="fonts/HelveticaNeue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b3e33d8c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" name="Google Shape;67;g7b3e33d8c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44db7cbb4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44db7cbb4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Change config (new image, env variables) =&gt; new revision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Using tags, directly connect to a service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need to set up a new environment to test something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44db7cbb43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44db7cbb43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Limitation = HTTP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82efecb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482efecb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4670796fd8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4670796fd8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4db7cbb43_0_8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244db7cbb43_0_8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2dad0dd6a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2dad0dd6a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Asynchronous</a:t>
            </a:r>
            <a:endParaRPr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rgbClr val="16161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Contrast with REST </a:t>
            </a:r>
            <a:endParaRPr sz="1200">
              <a:solidFill>
                <a:srgbClr val="161616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Helvetica Neue"/>
              <a:buChar char="○"/>
            </a:pPr>
            <a:r>
              <a:rPr lang="en" sz="1200">
                <a:solidFill>
                  <a:srgbClr val="16161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You </a:t>
            </a:r>
            <a:r>
              <a:rPr b="1" lang="en" sz="1200">
                <a:solidFill>
                  <a:srgbClr val="16161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do a call, wait</a:t>
            </a:r>
            <a:r>
              <a:rPr lang="en" sz="1200">
                <a:solidFill>
                  <a:srgbClr val="16161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for the result</a:t>
            </a:r>
            <a:endParaRPr sz="1200">
              <a:solidFill>
                <a:srgbClr val="161616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Helvetica Neue"/>
              <a:buChar char="○"/>
            </a:pPr>
            <a:r>
              <a:rPr lang="en" sz="1200">
                <a:solidFill>
                  <a:srgbClr val="16161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Wait </a:t>
            </a:r>
            <a:r>
              <a:rPr b="1" lang="en" sz="1200">
                <a:solidFill>
                  <a:srgbClr val="16161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long</a:t>
            </a:r>
            <a:r>
              <a:rPr lang="en" sz="1200">
                <a:solidFill>
                  <a:srgbClr val="16161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if service takes a long time</a:t>
            </a:r>
            <a:endParaRPr sz="1200">
              <a:solidFill>
                <a:srgbClr val="161616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Helvetica Neue"/>
              <a:buChar char="○"/>
            </a:pPr>
            <a:r>
              <a:rPr lang="en" sz="1200">
                <a:solidFill>
                  <a:srgbClr val="16161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If the result is a </a:t>
            </a:r>
            <a:r>
              <a:rPr b="1" lang="en" sz="1200">
                <a:solidFill>
                  <a:srgbClr val="16161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failure</a:t>
            </a:r>
            <a:r>
              <a:rPr lang="en" sz="1200">
                <a:solidFill>
                  <a:srgbClr val="16161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(service is down), you will have to try again (EDA, you can replay)</a:t>
            </a:r>
            <a:endParaRPr sz="1200">
              <a:solidFill>
                <a:srgbClr val="161616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Helvetica Neue"/>
              <a:buChar char="○"/>
            </a:pPr>
            <a:r>
              <a:rPr lang="en" sz="1200">
                <a:solidFill>
                  <a:srgbClr val="16161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If you have</a:t>
            </a:r>
            <a:r>
              <a:rPr b="1" lang="en" sz="1200">
                <a:solidFill>
                  <a:srgbClr val="16161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many consumers</a:t>
            </a:r>
            <a:r>
              <a:rPr lang="en" sz="1200">
                <a:solidFill>
                  <a:srgbClr val="16161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(services), you do more calls</a:t>
            </a:r>
            <a:endParaRPr sz="1200">
              <a:solidFill>
                <a:srgbClr val="161616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Helvetica Neue"/>
              <a:buChar char="●"/>
            </a:pPr>
            <a:r>
              <a:rPr lang="en" sz="1200">
                <a:solidFill>
                  <a:srgbClr val="16161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Not with EDA</a:t>
            </a:r>
            <a:endParaRPr sz="1200">
              <a:solidFill>
                <a:srgbClr val="161616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200"/>
              <a:buFont typeface="Helvetica Neue"/>
              <a:buChar char="○"/>
            </a:pPr>
            <a:r>
              <a:rPr lang="en" sz="1200">
                <a:solidFill>
                  <a:srgbClr val="16161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Create event, stop caring</a:t>
            </a:r>
            <a:endParaRPr sz="1200">
              <a:solidFill>
                <a:srgbClr val="161616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Loosely coupled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 sz="1200">
                <a:solidFill>
                  <a:srgbClr val="16161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Producers</a:t>
            </a:r>
            <a:r>
              <a:rPr lang="en" sz="1200">
                <a:solidFill>
                  <a:srgbClr val="16161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do </a:t>
            </a:r>
            <a:r>
              <a:rPr b="1" lang="en" sz="1200">
                <a:solidFill>
                  <a:srgbClr val="16161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not need to concern</a:t>
            </a:r>
            <a:r>
              <a:rPr lang="en" sz="1200">
                <a:solidFill>
                  <a:srgbClr val="16161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themselves with how the events they produce </a:t>
            </a:r>
            <a:r>
              <a:rPr b="1" lang="en" sz="1200">
                <a:solidFill>
                  <a:srgbClr val="16161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are going to be consumed </a:t>
            </a:r>
            <a:endParaRPr b="1" sz="1200">
              <a:solidFill>
                <a:srgbClr val="161616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050"/>
              <a:buFont typeface="Helvetica Neue"/>
              <a:buChar char="-"/>
            </a:pPr>
            <a:r>
              <a:rPr b="1" lang="en" sz="1050">
                <a:solidFill>
                  <a:srgbClr val="16161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Consumers</a:t>
            </a:r>
            <a:r>
              <a:rPr lang="en" sz="1050">
                <a:solidFill>
                  <a:srgbClr val="16161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do not need to concern themselves with </a:t>
            </a:r>
            <a:r>
              <a:rPr b="1" lang="en" sz="1050">
                <a:solidFill>
                  <a:srgbClr val="16161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how they were produced.</a:t>
            </a:r>
            <a:endParaRPr b="1" sz="1050">
              <a:solidFill>
                <a:srgbClr val="161616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050"/>
              <a:buFont typeface="Helvetica Neue"/>
              <a:buChar char="-"/>
            </a:pPr>
            <a:r>
              <a:rPr lang="en" sz="1050">
                <a:solidFill>
                  <a:srgbClr val="16161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Microservices can be in </a:t>
            </a:r>
            <a:r>
              <a:rPr b="1" lang="en" sz="1050">
                <a:solidFill>
                  <a:srgbClr val="16161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different languages</a:t>
            </a:r>
            <a:endParaRPr b="1" sz="1050">
              <a:solidFill>
                <a:srgbClr val="161616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52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050"/>
              <a:buFont typeface="Helvetica Neue"/>
              <a:buChar char="-"/>
            </a:pPr>
            <a:r>
              <a:rPr lang="en" sz="1050">
                <a:solidFill>
                  <a:srgbClr val="16161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You can</a:t>
            </a:r>
            <a:r>
              <a:rPr b="1" lang="en" sz="1050">
                <a:solidFill>
                  <a:srgbClr val="16161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add consumers/producers</a:t>
            </a:r>
            <a:r>
              <a:rPr lang="en" sz="1050">
                <a:solidFill>
                  <a:srgbClr val="161616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without needing to change any logic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4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Resilient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Queued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Handle delivery failure (</a:t>
            </a:r>
            <a:r>
              <a:rPr lang="en">
                <a:solidFill>
                  <a:srgbClr val="3F6EC6"/>
                </a:solidFill>
                <a:highlight>
                  <a:srgbClr val="F5F5F5"/>
                </a:highlight>
                <a:latin typeface="Roboto Mono"/>
                <a:ea typeface="Roboto Mono"/>
                <a:cs typeface="Roboto Mono"/>
                <a:sym typeface="Roboto Mono"/>
              </a:rPr>
              <a:t>deadLetterSink)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CloudEvents</a:t>
            </a:r>
            <a:endParaRPr sz="14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</a:pPr>
            <a:r>
              <a:rPr b="1" lang="en"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ID</a:t>
            </a:r>
            <a:r>
              <a:rPr lang="en"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is a unique identifier for the event</a:t>
            </a:r>
            <a:endParaRPr sz="14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</a:pPr>
            <a:r>
              <a:rPr b="1" lang="en"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Source</a:t>
            </a:r>
            <a:r>
              <a:rPr lang="en"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is a textual representation of the </a:t>
            </a:r>
            <a:r>
              <a:rPr b="1" lang="en"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Producer</a:t>
            </a:r>
            <a:endParaRPr sz="14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</a:pPr>
            <a:r>
              <a:rPr b="1" lang="en"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Type</a:t>
            </a:r>
            <a:r>
              <a:rPr lang="en"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is effectively the target for the CloudEvent</a:t>
            </a:r>
            <a:endParaRPr sz="14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</a:pPr>
            <a:r>
              <a:rPr b="1" lang="en"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Data </a:t>
            </a:r>
            <a:r>
              <a:rPr lang="en"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is the payload</a:t>
            </a:r>
            <a:endParaRPr sz="14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</a:pPr>
            <a:r>
              <a:t/>
            </a:r>
            <a:endParaRPr sz="14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combination of ID and Source provides the unique ‘consumed’ reference for Eventing</a:t>
            </a:r>
            <a:endParaRPr sz="14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670796fd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4670796fd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Default attributes, optional attributes, extensions,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Protocol agnostic =&gt; HTTP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CloudEvents</a:t>
            </a:r>
            <a:endParaRPr sz="14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</a:pPr>
            <a:r>
              <a:rPr b="1" lang="en"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ID</a:t>
            </a:r>
            <a:r>
              <a:rPr lang="en"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is a unique identifier for the event</a:t>
            </a:r>
            <a:endParaRPr sz="14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</a:pPr>
            <a:r>
              <a:rPr b="1" lang="en"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Source</a:t>
            </a:r>
            <a:r>
              <a:rPr lang="en"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is a textual representation of the </a:t>
            </a:r>
            <a:r>
              <a:rPr b="1" lang="en"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Producer</a:t>
            </a:r>
            <a:endParaRPr sz="14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</a:pPr>
            <a:r>
              <a:rPr b="1" lang="en"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Type</a:t>
            </a:r>
            <a:r>
              <a:rPr lang="en"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is effectively the target for the CloudEvent</a:t>
            </a:r>
            <a:endParaRPr sz="14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</a:pPr>
            <a:r>
              <a:rPr b="1" lang="en"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Data </a:t>
            </a:r>
            <a:r>
              <a:rPr lang="en"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is the payload</a:t>
            </a:r>
            <a:endParaRPr sz="14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</a:pPr>
            <a:r>
              <a:t/>
            </a:r>
            <a:endParaRPr sz="14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 combination of ID and Source provides the unique ‘consumed’ reference for Eventing</a:t>
            </a:r>
            <a:endParaRPr sz="14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2dad0dd6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2dad0dd6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8522c657d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48522c657d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Easiest</a:t>
            </a:r>
            <a:r>
              <a:rPr lang="en"/>
              <a:t> model = source to sink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Source</a:t>
            </a:r>
            <a:r>
              <a:rPr lang="en"/>
              <a:t> = generates events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Sink</a:t>
            </a:r>
            <a:r>
              <a:rPr lang="en"/>
              <a:t> = listens to them (another service, or something more advanced as a broker)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source could be your own service that </a:t>
            </a:r>
            <a:r>
              <a:rPr b="1" lang="en"/>
              <a:t>directly sends</a:t>
            </a:r>
            <a:r>
              <a:rPr lang="en"/>
              <a:t> to the sink through a </a:t>
            </a:r>
            <a:r>
              <a:rPr b="1" lang="en"/>
              <a:t>URL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</a:t>
            </a:r>
            <a:r>
              <a:rPr b="1" lang="en"/>
              <a:t>other sources </a:t>
            </a:r>
            <a:r>
              <a:rPr lang="en"/>
              <a:t>exist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API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Kafkasource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To integrate an existing kafka, with knative service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SinkBinding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Kubernetes resources (e.g. Deployment), or Knative abstractions (e.g. Service, Configuration)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provides a framework for injecting K_SINK (destination address) and K_CE_OVERRIDES (JSON cloudevents attributes) environment variables into any Kubernetes resource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2dad0dd6a7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2dad0dd6a7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Only need part of the events? Dedicated channel, or filter yourself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44db7cbb43_0_173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244db7cbb43_0_173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2dad0dd6a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2dad0dd6a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flexible than channels, because Sinks could partially receive the same events.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/>
              <a:t>Type A, B, C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482efecb5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482efecb5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&lt;sink&gt;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broker, channel, Knative service or URI.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SinkBinding object </a:t>
            </a:r>
            <a:r>
              <a:rPr b="1" lang="en"/>
              <a:t>injects environment variables</a:t>
            </a:r>
            <a:r>
              <a:rPr lang="en"/>
              <a:t> into the PodTemplateSpec of the sink. </a:t>
            </a:r>
            <a:endParaRPr/>
          </a:p>
          <a:p>
            <a:pPr indent="-320675" lvl="0" marL="7747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Roboto"/>
              <a:buChar char="●"/>
            </a:pPr>
            <a:r>
              <a:rPr lang="en" sz="1250">
                <a:solidFill>
                  <a:srgbClr val="1880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K_SINK</a:t>
            </a: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 The URL of the resolved sink.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20675" lvl="0" marL="774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Roboto"/>
              <a:buChar char="●"/>
            </a:pPr>
            <a:r>
              <a:rPr lang="en" sz="1250">
                <a:solidFill>
                  <a:srgbClr val="188038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K_CE_OVERRIDES</a:t>
            </a: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- A JSON object that specifies overrides to the outbound event.</a:t>
            </a:r>
            <a:endParaRPr sz="145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2dad0dd6a7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2dad0dd6a7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Ephemeral: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 resilience ?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2dad0dd6a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2dad0dd6a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48522c657d_5_0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248522c657d_5_0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48522c657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248522c657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48522c657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248522c657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48522c657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48522c657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48522c657d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48522c657d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48522c657d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48522c657d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44db7cbb4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44db7cbb4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48522c657d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48522c657d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48522c657d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48522c657d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27cc47ceda_0_132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227cc47ceda_0_132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27cc47ceda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27cc47ceda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442fa69b1_0_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f442fa69b1_0_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5bdbe490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5bdbe490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4db7cbb43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4db7cbb43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44db7cbb4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44db7cbb4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4db7cbb43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44db7cbb43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4db7cbb43_0_65:notes"/>
          <p:cNvSpPr txBox="1"/>
          <p:nvPr>
            <p:ph idx="1" type="body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44db7cbb43_0_65:notes"/>
          <p:cNvSpPr/>
          <p:nvPr>
            <p:ph idx="2" type="sldImg"/>
          </p:nvPr>
        </p:nvSpPr>
        <p:spPr>
          <a:xfrm>
            <a:off x="216000" y="812520"/>
            <a:ext cx="7127400" cy="4008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44db7cbb4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44db7cbb4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ed Hat Display"/>
              <a:buNone/>
              <a:defRPr i="0" sz="4400" u="none" cap="none" strike="noStrike">
                <a:solidFill>
                  <a:schemeClr val="lt1"/>
                </a:solidFill>
                <a:latin typeface="Red Hat Display"/>
                <a:ea typeface="Red Hat Display"/>
                <a:cs typeface="Red Hat Display"/>
                <a:sym typeface="Red Hat Display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70013"/>
            <a:ext cx="7886700" cy="32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"/>
              <a:buChar char="•"/>
              <a:defRPr i="0" sz="2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verpass"/>
              <a:buChar char="•"/>
              <a:defRPr i="0" sz="24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verpass"/>
              <a:buChar char="•"/>
              <a:defRPr i="0" sz="20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•"/>
              <a:defRPr i="0" sz="1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•"/>
              <a:defRPr i="0" sz="1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•"/>
              <a:defRPr i="0" sz="1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•"/>
              <a:defRPr i="0" sz="1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verpass"/>
              <a:buChar char="•"/>
              <a:defRPr i="0" sz="1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Overpass"/>
              <a:buChar char="•"/>
              <a:defRPr i="0" sz="1800" u="none" cap="none" strike="noStrike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75"/>
            <a:ext cx="1330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rior title 1">
  <p:cSld name="CUSTOM_4_29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35831" y="41580"/>
            <a:ext cx="3861600" cy="612300"/>
          </a:xfrm>
          <a:prstGeom prst="rect">
            <a:avLst/>
          </a:prstGeom>
        </p:spPr>
        <p:txBody>
          <a:bodyPr anchorCtr="0" anchor="ctr" bIns="68575" lIns="329175" spcFirstLastPara="1" rIns="68575" wrap="square" tIns="6857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800"/>
              <a:buFont typeface="Red Hat Text Medium"/>
              <a:buNone/>
              <a:defRPr sz="800">
                <a:solidFill>
                  <a:schemeClr val="accent1"/>
                </a:solidFill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type="title"/>
          </p:nvPr>
        </p:nvSpPr>
        <p:spPr>
          <a:xfrm>
            <a:off x="663788" y="653813"/>
            <a:ext cx="78165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1pPr>
            <a:lvl2pPr lvl="1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 lvl="2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3pPr>
            <a:lvl4pPr lvl="3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4pPr>
            <a:lvl5pPr lvl="4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5pPr>
            <a:lvl6pPr lvl="5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6pPr>
            <a:lvl7pPr lvl="6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7pPr>
            <a:lvl8pPr lvl="7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8pPr>
            <a:lvl9pPr lvl="8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  <a:defRPr sz="2000"/>
            </a:lvl9pPr>
          </a:lstStyle>
          <a:p/>
        </p:txBody>
      </p:sp>
      <p:cxnSp>
        <p:nvCxnSpPr>
          <p:cNvPr id="59" name="Google Shape;59;p14"/>
          <p:cNvCxnSpPr/>
          <p:nvPr/>
        </p:nvCxnSpPr>
        <p:spPr>
          <a:xfrm rot="10800000">
            <a:off x="335831" y="150"/>
            <a:ext cx="0" cy="664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" name="Google Shape;60;p14"/>
          <p:cNvCxnSpPr/>
          <p:nvPr/>
        </p:nvCxnSpPr>
        <p:spPr>
          <a:xfrm rot="10800000">
            <a:off x="335825" y="4800900"/>
            <a:ext cx="0" cy="3426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1481" y="4627167"/>
            <a:ext cx="548700" cy="107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1pPr>
            <a:lvl2pPr lvl="1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2pPr>
            <a:lvl3pPr lvl="2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3pPr>
            <a:lvl4pPr lvl="3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4pPr>
            <a:lvl5pPr lvl="4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5pPr>
            <a:lvl6pPr lvl="5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6pPr>
            <a:lvl7pPr lvl="6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7pPr>
            <a:lvl8pPr lvl="7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8pPr>
            <a:lvl9pPr lvl="8" rtl="0" algn="ctr">
              <a:buNone/>
              <a:defRPr sz="600">
                <a:latin typeface="Red Hat Text Medium"/>
                <a:ea typeface="Red Hat Text Medium"/>
                <a:cs typeface="Red Hat Text Medium"/>
                <a:sym typeface="Red Hat Text Medium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2">
            <a:alphaModFix/>
          </a:blip>
          <a:srcRect b="317" l="0" r="0" t="327"/>
          <a:stretch/>
        </p:blipFill>
        <p:spPr>
          <a:xfrm>
            <a:off x="8033460" y="4734938"/>
            <a:ext cx="731888" cy="17109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2" type="subTitle"/>
          </p:nvPr>
        </p:nvSpPr>
        <p:spPr>
          <a:xfrm>
            <a:off x="663844" y="1068713"/>
            <a:ext cx="78165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3" type="subTitle"/>
          </p:nvPr>
        </p:nvSpPr>
        <p:spPr>
          <a:xfrm>
            <a:off x="663788" y="4627163"/>
            <a:ext cx="6001800" cy="4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33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42424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11826"/>
            <a:ext cx="9520570" cy="535532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878133" y="4908202"/>
            <a:ext cx="105900" cy="1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rmAutofit fontScale="775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572175" y="1852522"/>
            <a:ext cx="8239800" cy="6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b="1" lang="en" sz="36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Knative Serverless to architect atomically decomposed components</a:t>
            </a:r>
            <a:endParaRPr b="1" sz="36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602875" y="3742475"/>
            <a:ext cx="512880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675625" y="3437200"/>
            <a:ext cx="261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Maarten Vandeperre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Specialist Solution Architect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Red Hat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3412500" y="3437200"/>
            <a:ext cx="261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Bart Joris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Account </a:t>
            </a:r>
            <a:r>
              <a:rPr lang="en" sz="1200">
                <a:solidFill>
                  <a:schemeClr val="dk1"/>
                </a:solidFill>
              </a:rPr>
              <a:t>Solution Architect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Red Hat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/>
        </p:nvSpPr>
        <p:spPr>
          <a:xfrm>
            <a:off x="447300" y="274650"/>
            <a:ext cx="564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Revisions</a:t>
            </a:r>
            <a:endParaRPr b="1"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4159875" y="1875425"/>
            <a:ext cx="4646400" cy="28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 new</a:t>
            </a: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r>
              <a:rPr b="1"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Revision</a:t>
            </a: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is created when the configuration of a k</a:t>
            </a: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native Serving Application is changed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Revisions</a:t>
            </a: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are immutable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Routes</a:t>
            </a: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allow for changing the distribution of traffic arriving to push traffic to multiple </a:t>
            </a:r>
            <a:r>
              <a:rPr b="1"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Revisions</a:t>
            </a:r>
            <a:endParaRPr b="1"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Allows for Blue/Green deployments, A/B testing, canary release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Revisions can have their own entry point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200" y="43950"/>
            <a:ext cx="1034100" cy="10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550" y="1305875"/>
            <a:ext cx="3855075" cy="28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/>
        </p:nvSpPr>
        <p:spPr>
          <a:xfrm>
            <a:off x="447300" y="274650"/>
            <a:ext cx="564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Knative Serving Autoscaling</a:t>
            </a:r>
            <a:endParaRPr b="1"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399475" y="1166025"/>
            <a:ext cx="51366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Knative Serving provides auto-scaling to match incoming demand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Scaling based on HTTP requests! 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Scale-to-zero (can be disabled) 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=&gt; More efficient resource consumption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Configure scaling: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Char char="●"/>
            </a:pPr>
            <a:r>
              <a:rPr b="1"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concurrency</a:t>
            </a: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(how many requests can be simultaneously processed by each replica) </a:t>
            </a:r>
            <a:r>
              <a:rPr b="1"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or</a:t>
            </a:r>
            <a:endParaRPr b="1"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Char char="●"/>
            </a:pPr>
            <a:r>
              <a:rPr b="1"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requests-per-second</a:t>
            </a: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(per replica)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ed Hat Display"/>
              <a:buChar char="●"/>
            </a:pP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configured per </a:t>
            </a:r>
            <a:r>
              <a:rPr b="1"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Revision </a:t>
            </a:r>
            <a:r>
              <a:rPr lang="en" sz="12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(annotations) or globally (config-map or operator)</a:t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200" y="43950"/>
            <a:ext cx="1034100" cy="10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7150" y="2621425"/>
            <a:ext cx="2728675" cy="244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3150" y="1078050"/>
            <a:ext cx="3169826" cy="164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/>
        </p:nvSpPr>
        <p:spPr>
          <a:xfrm>
            <a:off x="447300" y="274650"/>
            <a:ext cx="64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Direct Control of Knative objects</a:t>
            </a:r>
            <a:endParaRPr b="1"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77" name="Google Shape;177;p26"/>
          <p:cNvSpPr txBox="1"/>
          <p:nvPr/>
        </p:nvSpPr>
        <p:spPr>
          <a:xfrm>
            <a:off x="406325" y="1710675"/>
            <a:ext cx="2332800" cy="26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Knative also provides a command-line utility called </a:t>
            </a:r>
            <a:r>
              <a:rPr b="1"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kn</a:t>
            </a:r>
            <a:endParaRPr sz="13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kn </a:t>
            </a:r>
            <a:r>
              <a:rPr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allows you to create, modify and delete all knative objects directly on a target Kubernetes/OpenShift cluster</a:t>
            </a:r>
            <a:endParaRPr sz="13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</a:t>
            </a:r>
            <a:endParaRPr sz="13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200" y="43950"/>
            <a:ext cx="1034100" cy="10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7750" y="1345625"/>
            <a:ext cx="5976448" cy="340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174150" y="1376950"/>
            <a:ext cx="87957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kn service create myservice --image docker.io/openshift/hello-openshift --env RESPONSE="hello1"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kn service update myservice --env RESPONSE="hello2" 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kn service update myservice --traffic myservice-00001=50,myservice-00002=50 </a:t>
            </a:r>
            <a:endParaRPr/>
          </a:p>
        </p:txBody>
      </p:sp>
      <p:sp>
        <p:nvSpPr>
          <p:cNvPr id="186" name="Google Shape;186;p27"/>
          <p:cNvSpPr txBox="1"/>
          <p:nvPr/>
        </p:nvSpPr>
        <p:spPr>
          <a:xfrm>
            <a:off x="447300" y="274650"/>
            <a:ext cx="564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Knative Serving</a:t>
            </a:r>
            <a:endParaRPr b="1"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200" y="43950"/>
            <a:ext cx="1034100" cy="10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 txBox="1"/>
          <p:nvPr/>
        </p:nvSpPr>
        <p:spPr>
          <a:xfrm>
            <a:off x="826560" y="2151000"/>
            <a:ext cx="74904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Knative </a:t>
            </a:r>
            <a:r>
              <a:rPr b="1" lang="en" sz="33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Eventing</a:t>
            </a:r>
            <a:r>
              <a:rPr b="1" lang="en" sz="4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 </a:t>
            </a:r>
            <a:endParaRPr b="1" sz="4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9"/>
          <p:cNvSpPr txBox="1"/>
          <p:nvPr/>
        </p:nvSpPr>
        <p:spPr>
          <a:xfrm>
            <a:off x="447300" y="274650"/>
            <a:ext cx="46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Event-driven architecture</a:t>
            </a:r>
            <a:endParaRPr b="1"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98" name="Google Shape;198;p29"/>
          <p:cNvSpPr txBox="1"/>
          <p:nvPr/>
        </p:nvSpPr>
        <p:spPr>
          <a:xfrm>
            <a:off x="297450" y="2932125"/>
            <a:ext cx="8549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Microservices</a:t>
            </a: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that exchange info through events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Asynchronous (contrast to REST architectures)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Loosely coupled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Resilient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Scalable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200" y="43950"/>
            <a:ext cx="1034100" cy="10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8276" y="963925"/>
            <a:ext cx="4787426" cy="189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/>
        </p:nvSpPr>
        <p:spPr>
          <a:xfrm>
            <a:off x="4639500" y="4908050"/>
            <a:ext cx="4504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Picture from: </a:t>
            </a:r>
            <a:r>
              <a:rPr lang="en" sz="600">
                <a:solidFill>
                  <a:schemeClr val="dk1"/>
                </a:solidFill>
              </a:rPr>
              <a:t>https://developer.ibm.com/articles/advantages-of-an-event-driven-architecture/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0"/>
          <p:cNvSpPr txBox="1"/>
          <p:nvPr/>
        </p:nvSpPr>
        <p:spPr>
          <a:xfrm>
            <a:off x="447300" y="274650"/>
            <a:ext cx="46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CloudEvents</a:t>
            </a:r>
            <a:endParaRPr b="1"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07" name="Google Shape;207;p30"/>
          <p:cNvSpPr txBox="1"/>
          <p:nvPr/>
        </p:nvSpPr>
        <p:spPr>
          <a:xfrm>
            <a:off x="4422850" y="1448150"/>
            <a:ext cx="4566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CNCF incubating project - https://cloudevents.io/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Provides </a:t>
            </a: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 common event schema</a:t>
            </a:r>
            <a:endParaRPr b="1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=&gt; </a:t>
            </a: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Interoperability</a:t>
            </a: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portability</a:t>
            </a:r>
            <a:endParaRPr b="1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Extensible </a:t>
            </a: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through extension attributes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SDKs</a:t>
            </a: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for different programming languages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Protocol-agnostic</a:t>
            </a: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(HTTP, AMQP, MQTT, …)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Wide adoption</a:t>
            </a:r>
            <a:endParaRPr b="1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200" y="43950"/>
            <a:ext cx="1034100" cy="10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00" y="1579460"/>
            <a:ext cx="3673400" cy="24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/>
          <p:nvPr/>
        </p:nvSpPr>
        <p:spPr>
          <a:xfrm>
            <a:off x="447300" y="274650"/>
            <a:ext cx="46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Knative Eventing </a:t>
            </a:r>
            <a:endParaRPr b="1"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15" name="Google Shape;215;p31"/>
          <p:cNvSpPr txBox="1"/>
          <p:nvPr/>
        </p:nvSpPr>
        <p:spPr>
          <a:xfrm>
            <a:off x="512300" y="1186500"/>
            <a:ext cx="45660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Eventing is a set of APIs for routing events from </a:t>
            </a: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Producers</a:t>
            </a: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to </a:t>
            </a: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Consumers </a:t>
            </a: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(known as </a:t>
            </a: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Sinks</a:t>
            </a: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)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CloudEvent</a:t>
            </a: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specification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allows for the creation of Serverless components that are driven by Event rather than Traffic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200" y="43950"/>
            <a:ext cx="1034100" cy="1034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" name="Google Shape;217;p31"/>
          <p:cNvGrpSpPr/>
          <p:nvPr/>
        </p:nvGrpSpPr>
        <p:grpSpPr>
          <a:xfrm>
            <a:off x="5283226" y="1186507"/>
            <a:ext cx="3257050" cy="3140708"/>
            <a:chOff x="5223150" y="1653000"/>
            <a:chExt cx="1788900" cy="1725000"/>
          </a:xfrm>
        </p:grpSpPr>
        <p:sp>
          <p:nvSpPr>
            <p:cNvPr id="218" name="Google Shape;218;p31"/>
            <p:cNvSpPr/>
            <p:nvPr/>
          </p:nvSpPr>
          <p:spPr>
            <a:xfrm>
              <a:off x="5223150" y="1653000"/>
              <a:ext cx="1788900" cy="1725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9" name="Google Shape;219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34850" y="1697175"/>
              <a:ext cx="1723075" cy="16148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/>
          <p:nvPr/>
        </p:nvSpPr>
        <p:spPr>
          <a:xfrm>
            <a:off x="447300" y="274650"/>
            <a:ext cx="555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Knative Source</a:t>
            </a:r>
            <a:endParaRPr b="1"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200" y="43950"/>
            <a:ext cx="1034100" cy="1034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6" name="Google Shape;226;p32"/>
          <p:cNvGrpSpPr/>
          <p:nvPr/>
        </p:nvGrpSpPr>
        <p:grpSpPr>
          <a:xfrm>
            <a:off x="733200" y="3632000"/>
            <a:ext cx="7677600" cy="1173000"/>
            <a:chOff x="413575" y="3669625"/>
            <a:chExt cx="7677600" cy="1173000"/>
          </a:xfrm>
        </p:grpSpPr>
        <p:sp>
          <p:nvSpPr>
            <p:cNvPr id="227" name="Google Shape;227;p32"/>
            <p:cNvSpPr/>
            <p:nvPr/>
          </p:nvSpPr>
          <p:spPr>
            <a:xfrm>
              <a:off x="413575" y="3669625"/>
              <a:ext cx="7677600" cy="1173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8" name="Google Shape;228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7300" y="3714500"/>
              <a:ext cx="7600950" cy="1085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9" name="Google Shape;229;p32"/>
          <p:cNvSpPr txBox="1"/>
          <p:nvPr/>
        </p:nvSpPr>
        <p:spPr>
          <a:xfrm>
            <a:off x="523250" y="2294763"/>
            <a:ext cx="37329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kn source ping create &lt;pingsource-name&gt; \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--namespace &lt;namespace&gt; \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--schedule "&lt;cron-schedule&gt;" \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--data '&lt;data&gt;' \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 --sink &lt;sink-name&gt;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0" name="Google Shape;230;p32"/>
          <p:cNvSpPr txBox="1"/>
          <p:nvPr/>
        </p:nvSpPr>
        <p:spPr>
          <a:xfrm>
            <a:off x="447300" y="1078050"/>
            <a:ext cx="3692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Knative Source: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"/>
              <a:buChar char="●"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PingSource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"/>
              <a:buChar char="●"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APIServerSource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"/>
              <a:buChar char="●"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KafkaSource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"/>
              <a:buChar char="●"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SinkBinding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"/>
              <a:buChar char="●"/>
            </a:pPr>
            <a:r>
              <a:rPr lang="en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…</a:t>
            </a:r>
            <a:endParaRPr sz="1100">
              <a:solidFill>
                <a:schemeClr val="dk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/>
        </p:nvSpPr>
        <p:spPr>
          <a:xfrm>
            <a:off x="447300" y="274650"/>
            <a:ext cx="555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Channels and Subscriptions</a:t>
            </a:r>
            <a:endParaRPr b="1"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36" name="Google Shape;236;p33"/>
          <p:cNvSpPr txBox="1"/>
          <p:nvPr/>
        </p:nvSpPr>
        <p:spPr>
          <a:xfrm>
            <a:off x="345050" y="1125025"/>
            <a:ext cx="84612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</a:t>
            </a:r>
            <a:r>
              <a:rPr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rovides a </a:t>
            </a:r>
            <a:r>
              <a:rPr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delivery mechanism for Cloudevents, through </a:t>
            </a:r>
            <a:r>
              <a:rPr b="1"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Subscriptions</a:t>
            </a:r>
            <a:r>
              <a:rPr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to multiple destinations or </a:t>
            </a:r>
            <a:r>
              <a:rPr b="1"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Sinks</a:t>
            </a:r>
            <a:endParaRPr sz="13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Sinks</a:t>
            </a:r>
            <a:r>
              <a:rPr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are consumers of events and can include </a:t>
            </a:r>
            <a:r>
              <a:rPr b="1"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Brokers</a:t>
            </a:r>
            <a:r>
              <a:rPr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and </a:t>
            </a:r>
            <a:r>
              <a:rPr b="1"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Knative Services </a:t>
            </a:r>
            <a:endParaRPr b="1" sz="13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Subscriptions </a:t>
            </a:r>
            <a:r>
              <a:rPr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are used to hook together the </a:t>
            </a:r>
            <a:r>
              <a:rPr b="1"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Channel</a:t>
            </a:r>
            <a:r>
              <a:rPr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and the </a:t>
            </a:r>
            <a:r>
              <a:rPr b="1"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Sink</a:t>
            </a:r>
            <a:endParaRPr b="1" sz="13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37" name="Google Shape;23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200" y="43950"/>
            <a:ext cx="1034100" cy="1034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" name="Google Shape;238;p33"/>
          <p:cNvGrpSpPr/>
          <p:nvPr/>
        </p:nvGrpSpPr>
        <p:grpSpPr>
          <a:xfrm>
            <a:off x="1396200" y="2634450"/>
            <a:ext cx="6326400" cy="1971600"/>
            <a:chOff x="1396200" y="2634450"/>
            <a:chExt cx="6326400" cy="1971600"/>
          </a:xfrm>
        </p:grpSpPr>
        <p:sp>
          <p:nvSpPr>
            <p:cNvPr id="239" name="Google Shape;239;p33"/>
            <p:cNvSpPr/>
            <p:nvPr/>
          </p:nvSpPr>
          <p:spPr>
            <a:xfrm>
              <a:off x="1396200" y="2634450"/>
              <a:ext cx="6326400" cy="197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0" name="Google Shape;240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21500" y="2634450"/>
              <a:ext cx="6300999" cy="1971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826560" y="2151000"/>
            <a:ext cx="74904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Knative overview</a:t>
            </a:r>
            <a:endParaRPr b="1" sz="4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/>
        </p:nvSpPr>
        <p:spPr>
          <a:xfrm>
            <a:off x="447300" y="274650"/>
            <a:ext cx="46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Brokers and Triggers</a:t>
            </a:r>
            <a:endParaRPr b="1"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46" name="Google Shape;246;p34"/>
          <p:cNvSpPr txBox="1"/>
          <p:nvPr/>
        </p:nvSpPr>
        <p:spPr>
          <a:xfrm>
            <a:off x="512300" y="1186500"/>
            <a:ext cx="81378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Brokers </a:t>
            </a:r>
            <a:r>
              <a:rPr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are namespace bound Cloudevent receivers/forwarders</a:t>
            </a:r>
            <a:endParaRPr sz="13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Triggers </a:t>
            </a:r>
            <a:r>
              <a:rPr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are forwarders that push events to </a:t>
            </a:r>
            <a:r>
              <a:rPr b="1"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Consumers</a:t>
            </a:r>
            <a:endParaRPr sz="13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Triggers</a:t>
            </a:r>
            <a:r>
              <a:rPr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use the cloudevent metadata (attributes) to filter cloudevents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47" name="Google Shape;2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200" y="43950"/>
            <a:ext cx="1034100" cy="1034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Google Shape;248;p34"/>
          <p:cNvGrpSpPr/>
          <p:nvPr/>
        </p:nvGrpSpPr>
        <p:grpSpPr>
          <a:xfrm>
            <a:off x="726054" y="2423312"/>
            <a:ext cx="7691903" cy="2415286"/>
            <a:chOff x="1043150" y="2302950"/>
            <a:chExt cx="6746100" cy="2118300"/>
          </a:xfrm>
        </p:grpSpPr>
        <p:sp>
          <p:nvSpPr>
            <p:cNvPr id="249" name="Google Shape;249;p34"/>
            <p:cNvSpPr/>
            <p:nvPr/>
          </p:nvSpPr>
          <p:spPr>
            <a:xfrm>
              <a:off x="1043150" y="2302950"/>
              <a:ext cx="6746100" cy="2118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0" name="Google Shape;250;p34"/>
            <p:cNvPicPr preferRelativeResize="0"/>
            <p:nvPr/>
          </p:nvPicPr>
          <p:blipFill rotWithShape="1">
            <a:blip r:embed="rId4">
              <a:alphaModFix/>
            </a:blip>
            <a:srcRect b="14133" l="0" r="0" t="0"/>
            <a:stretch/>
          </p:blipFill>
          <p:spPr>
            <a:xfrm>
              <a:off x="1043150" y="2302950"/>
              <a:ext cx="6746000" cy="21183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5"/>
          <p:cNvSpPr txBox="1"/>
          <p:nvPr>
            <p:ph idx="1" type="body"/>
          </p:nvPr>
        </p:nvSpPr>
        <p:spPr>
          <a:xfrm>
            <a:off x="174150" y="1376950"/>
            <a:ext cx="8795700" cy="32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kn broker create &lt;broker-name&gt; 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kn trigger create &lt;name&gt; --sink &lt;sink&gt; --broker &lt;broker-name&gt; --filter &lt;attribute&gt;=&lt;value&gt;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kn source binding &lt;name&gt; --subject "Service:serving.knative.dev/v1:&lt;service-name&gt;" --sink broker:&lt;broker-name&gt;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57" name="Google Shape;257;p35"/>
          <p:cNvSpPr txBox="1"/>
          <p:nvPr/>
        </p:nvSpPr>
        <p:spPr>
          <a:xfrm>
            <a:off x="447300" y="274650"/>
            <a:ext cx="5645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Knative Eventing</a:t>
            </a:r>
            <a:endParaRPr b="1"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58" name="Google Shape;2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200" y="43950"/>
            <a:ext cx="1034100" cy="10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/>
        </p:nvSpPr>
        <p:spPr>
          <a:xfrm>
            <a:off x="447300" y="274650"/>
            <a:ext cx="6458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Ephemeral or Persistent</a:t>
            </a:r>
            <a:endParaRPr b="1"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264" name="Google Shape;264;p36"/>
          <p:cNvSpPr txBox="1"/>
          <p:nvPr/>
        </p:nvSpPr>
        <p:spPr>
          <a:xfrm>
            <a:off x="493200" y="1400500"/>
            <a:ext cx="47391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Channel options (*):</a:t>
            </a:r>
            <a:endParaRPr b="1" sz="13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ed Hat Display"/>
              <a:buChar char="●"/>
            </a:pPr>
            <a:r>
              <a:rPr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InMemoryChannel</a:t>
            </a:r>
            <a:endParaRPr sz="13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ed Hat Display"/>
              <a:buChar char="●"/>
            </a:pPr>
            <a:r>
              <a:rPr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KafkaChannel</a:t>
            </a:r>
            <a:endParaRPr sz="13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ed Hat Display"/>
              <a:buChar char="●"/>
            </a:pPr>
            <a:r>
              <a:rPr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NatssChannel</a:t>
            </a:r>
            <a:endParaRPr b="1" sz="13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Broker options (*):</a:t>
            </a:r>
            <a:endParaRPr b="1" sz="13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ed Hat Display"/>
              <a:buChar char="●"/>
            </a:pPr>
            <a:r>
              <a:rPr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Channel based broker </a:t>
            </a:r>
            <a:endParaRPr sz="13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ed Hat Display"/>
              <a:buChar char="○"/>
            </a:pPr>
            <a:r>
              <a:rPr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default</a:t>
            </a:r>
            <a:endParaRPr sz="13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ed Hat Display"/>
              <a:buChar char="○"/>
            </a:pPr>
            <a:r>
              <a:rPr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backed by InMemoryChannel</a:t>
            </a:r>
            <a:endParaRPr sz="13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ed Hat Display"/>
              <a:buChar char="○"/>
            </a:pPr>
            <a:r>
              <a:rPr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</a:t>
            </a:r>
            <a:r>
              <a:rPr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phemeral</a:t>
            </a:r>
            <a:endParaRPr sz="13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ed Hat Display"/>
              <a:buChar char="●"/>
            </a:pPr>
            <a:r>
              <a:rPr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Knative</a:t>
            </a:r>
            <a:r>
              <a:rPr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Broker for Apache Kafka</a:t>
            </a:r>
            <a:endParaRPr sz="13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ed Hat Display"/>
              <a:buChar char="●"/>
            </a:pPr>
            <a:r>
              <a:rPr lang="en" sz="13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RabbitMQ broker</a:t>
            </a:r>
            <a:endParaRPr sz="13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* Brokers/channels lists on https://knative.dev/docs/eventing/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65" name="Google Shape;2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200" y="43950"/>
            <a:ext cx="1034100" cy="10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6"/>
          <p:cNvSpPr txBox="1"/>
          <p:nvPr/>
        </p:nvSpPr>
        <p:spPr>
          <a:xfrm>
            <a:off x="5232300" y="1571050"/>
            <a:ext cx="3483600" cy="2856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apiVersion:</a:t>
            </a:r>
            <a:r>
              <a:rPr b="1" lang="en" sz="800">
                <a:solidFill>
                  <a:srgbClr val="36464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eventing.knative.dev/v1</a:t>
            </a:r>
            <a:endParaRPr b="1" sz="800">
              <a:solidFill>
                <a:srgbClr val="36464E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kind:</a:t>
            </a:r>
            <a:r>
              <a:rPr b="1" lang="en" sz="800">
                <a:solidFill>
                  <a:srgbClr val="36464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Broker</a:t>
            </a:r>
            <a:endParaRPr b="1" sz="800">
              <a:solidFill>
                <a:srgbClr val="36464E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metadata:</a:t>
            </a:r>
            <a:endParaRPr b="1" sz="800">
              <a:solidFill>
                <a:srgbClr val="36464E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6464E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annotations:</a:t>
            </a:r>
            <a:endParaRPr b="1" sz="800">
              <a:solidFill>
                <a:srgbClr val="36464E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6464E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# case-sensitive</a:t>
            </a:r>
            <a:endParaRPr b="1" sz="800">
              <a:solidFill>
                <a:srgbClr val="36464E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6464E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eventing.knative.dev/broker.class:</a:t>
            </a:r>
            <a:r>
              <a:rPr b="1" lang="en" sz="800">
                <a:solidFill>
                  <a:srgbClr val="36464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Kafka</a:t>
            </a:r>
            <a:endParaRPr b="1" sz="800">
              <a:solidFill>
                <a:srgbClr val="36464E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6464E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# Optional annotation to point to an externally managed kafka topic:</a:t>
            </a:r>
            <a:endParaRPr b="1" sz="800">
              <a:solidFill>
                <a:srgbClr val="36464E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6464E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# kafka.eventing.knative.dev/external.topic: &lt;topic-name&gt;</a:t>
            </a:r>
            <a:endParaRPr b="1" sz="800">
              <a:solidFill>
                <a:srgbClr val="36464E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6464E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b="1" lang="en" sz="800">
                <a:solidFill>
                  <a:srgbClr val="36464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endParaRPr b="1" sz="800">
              <a:solidFill>
                <a:srgbClr val="36464E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6464E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namespace:</a:t>
            </a:r>
            <a:r>
              <a:rPr b="1" lang="en" sz="800">
                <a:solidFill>
                  <a:srgbClr val="36464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default</a:t>
            </a:r>
            <a:endParaRPr b="1" sz="800">
              <a:solidFill>
                <a:srgbClr val="36464E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spec:</a:t>
            </a:r>
            <a:endParaRPr b="1" sz="800">
              <a:solidFill>
                <a:srgbClr val="36464E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6464E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# Configuration specific to this broker.</a:t>
            </a:r>
            <a:endParaRPr b="1" sz="800">
              <a:solidFill>
                <a:srgbClr val="36464E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6464E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config:</a:t>
            </a:r>
            <a:endParaRPr b="1" sz="800">
              <a:solidFill>
                <a:srgbClr val="36464E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6464E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apiVersion:</a:t>
            </a:r>
            <a:r>
              <a:rPr b="1" lang="en" sz="800">
                <a:solidFill>
                  <a:srgbClr val="36464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v1</a:t>
            </a:r>
            <a:endParaRPr b="1" sz="800">
              <a:solidFill>
                <a:srgbClr val="36464E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6464E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kind:</a:t>
            </a:r>
            <a:r>
              <a:rPr b="1" lang="en" sz="800">
                <a:solidFill>
                  <a:srgbClr val="36464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ConfigMap</a:t>
            </a:r>
            <a:endParaRPr b="1" sz="800">
              <a:solidFill>
                <a:srgbClr val="36464E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6464E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b="1" lang="en" sz="800">
                <a:solidFill>
                  <a:srgbClr val="36464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kafka-broker-config</a:t>
            </a:r>
            <a:endParaRPr b="1" sz="800">
              <a:solidFill>
                <a:srgbClr val="36464E"/>
              </a:solidFill>
              <a:highlight>
                <a:srgbClr val="F5F5F5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36464E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namespace:</a:t>
            </a:r>
            <a:r>
              <a:rPr b="1" lang="en" sz="800">
                <a:solidFill>
                  <a:srgbClr val="36464E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800">
                <a:latin typeface="Courier New"/>
                <a:ea typeface="Courier New"/>
                <a:cs typeface="Courier New"/>
                <a:sym typeface="Courier New"/>
              </a:rPr>
              <a:t>knative-eventing</a:t>
            </a:r>
            <a:endParaRPr b="1" sz="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7" name="Google Shape;267;p36"/>
          <p:cNvSpPr txBox="1"/>
          <p:nvPr/>
        </p:nvSpPr>
        <p:spPr>
          <a:xfrm>
            <a:off x="0" y="4743300"/>
            <a:ext cx="625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/>
        </p:nvSpPr>
        <p:spPr>
          <a:xfrm>
            <a:off x="447300" y="274650"/>
            <a:ext cx="5485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Knative Eventing vs Serving</a:t>
            </a:r>
            <a:endParaRPr b="1"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73" name="Google Shape;2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200" y="43950"/>
            <a:ext cx="1034100" cy="10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7"/>
          <p:cNvSpPr txBox="1"/>
          <p:nvPr/>
        </p:nvSpPr>
        <p:spPr>
          <a:xfrm>
            <a:off x="4240300" y="1401900"/>
            <a:ext cx="47073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Serving allows us to create services that can scale dynamically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Eventing allows for the creation of Event-driven architectures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Knative Serving applications can act as </a:t>
            </a: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sinks </a:t>
            </a: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for Eventing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=&gt; a combination of EDA and efficient resource Applications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275" name="Google Shape;27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450" y="1166075"/>
            <a:ext cx="3935498" cy="2811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/>
          <p:nvPr/>
        </p:nvSpPr>
        <p:spPr>
          <a:xfrm>
            <a:off x="826560" y="2151000"/>
            <a:ext cx="74904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Use Case</a:t>
            </a:r>
            <a:endParaRPr b="1" sz="34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8550" y="2574900"/>
            <a:ext cx="6006800" cy="232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000" y="223900"/>
            <a:ext cx="4154475" cy="221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0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00" y="288803"/>
            <a:ext cx="8675048" cy="457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100" y="288803"/>
            <a:ext cx="8675048" cy="457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5" name="Google Shape;30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100" y="288803"/>
            <a:ext cx="8675048" cy="457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100" y="288803"/>
            <a:ext cx="8675048" cy="457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447300" y="274650"/>
            <a:ext cx="645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 simple application on Kubernetes</a:t>
            </a:r>
            <a:endParaRPr b="1"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400" y="1171725"/>
            <a:ext cx="969275" cy="8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6690700" y="1517700"/>
            <a:ext cx="22173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apps/v1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kind: Deployment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name: basic-app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  matchLabels: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    app: basic-app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template: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  metadata: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    labels: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app: basic-app</a:t>
            </a:r>
            <a:endParaRPr sz="10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  spec: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    containers: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    - name: basic-app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image: &lt;your-basic-app-image&gt;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ports: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- containerPort: 8080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---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v1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kind: Service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name: basic-app-service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  app: basic-app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ports: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- protocol: TCP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  port: 80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  targetPort: 8080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---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autoscaling/v2beta2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kind: HorizontalPodAutoscaler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name: basic-app-autoscaler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scaleTargetRef: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  apiVersion: apps/v1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  kind: Deployment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  name: basic-app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minReplicas: 1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maxReplicas: 10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metrics: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- type: Resource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  resource: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    name: cpu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    targetAverageUtilization: 50</a:t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DF3079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7275" y="2487550"/>
            <a:ext cx="5114925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/>
        </p:nvSpPr>
        <p:spPr>
          <a:xfrm>
            <a:off x="2407350" y="1653000"/>
            <a:ext cx="51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2200" y="43950"/>
            <a:ext cx="1034100" cy="10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4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100" y="288803"/>
            <a:ext cx="8675048" cy="457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100" y="288803"/>
            <a:ext cx="8675048" cy="457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/>
          <p:nvPr/>
        </p:nvSpPr>
        <p:spPr>
          <a:xfrm>
            <a:off x="826560" y="2151000"/>
            <a:ext cx="74904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Demo Time</a:t>
            </a:r>
            <a:endParaRPr b="1" sz="34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grpSp>
        <p:nvGrpSpPr>
          <p:cNvPr id="329" name="Google Shape;329;p46"/>
          <p:cNvGrpSpPr/>
          <p:nvPr/>
        </p:nvGrpSpPr>
        <p:grpSpPr>
          <a:xfrm>
            <a:off x="6868077" y="237600"/>
            <a:ext cx="2073673" cy="426950"/>
            <a:chOff x="6868077" y="237600"/>
            <a:chExt cx="2073673" cy="426950"/>
          </a:xfrm>
        </p:grpSpPr>
        <p:pic>
          <p:nvPicPr>
            <p:cNvPr id="330" name="Google Shape;330;p46"/>
            <p:cNvPicPr preferRelativeResize="0"/>
            <p:nvPr/>
          </p:nvPicPr>
          <p:blipFill rotWithShape="1">
            <a:blip r:embed="rId4">
              <a:alphaModFix/>
            </a:blip>
            <a:srcRect b="0" l="0" r="44391" t="0"/>
            <a:stretch/>
          </p:blipFill>
          <p:spPr>
            <a:xfrm>
              <a:off x="6868077" y="237600"/>
              <a:ext cx="1036176" cy="426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982975" y="317325"/>
              <a:ext cx="958775" cy="267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7"/>
          <p:cNvSpPr txBox="1"/>
          <p:nvPr/>
        </p:nvSpPr>
        <p:spPr>
          <a:xfrm>
            <a:off x="447300" y="274650"/>
            <a:ext cx="85278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Want a quick tinker?</a:t>
            </a:r>
            <a:endParaRPr b="1" sz="2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37" name="Google Shape;337;p47"/>
          <p:cNvSpPr txBox="1"/>
          <p:nvPr/>
        </p:nvSpPr>
        <p:spPr>
          <a:xfrm>
            <a:off x="1501950" y="950850"/>
            <a:ext cx="6140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Red Hat provides a free-to-use OpenShift experience at:</a:t>
            </a:r>
            <a:endParaRPr sz="17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338" name="Google Shape;338;p47"/>
          <p:cNvSpPr txBox="1"/>
          <p:nvPr/>
        </p:nvSpPr>
        <p:spPr>
          <a:xfrm>
            <a:off x="1465650" y="1397250"/>
            <a:ext cx="621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E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https://developers.redhat.com/developer-sandbox</a:t>
            </a:r>
            <a:endParaRPr b="1">
              <a:solidFill>
                <a:srgbClr val="EE0000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339" name="Google Shape;3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8550" y="1797450"/>
            <a:ext cx="4966892" cy="304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3350" y="165038"/>
            <a:ext cx="689325" cy="736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8"/>
          <p:cNvSpPr txBox="1"/>
          <p:nvPr/>
        </p:nvSpPr>
        <p:spPr>
          <a:xfrm>
            <a:off x="826560" y="2151000"/>
            <a:ext cx="74904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Thank you!</a:t>
            </a:r>
            <a:endParaRPr b="0" sz="40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/>
        </p:nvSpPr>
        <p:spPr>
          <a:xfrm>
            <a:off x="447300" y="274650"/>
            <a:ext cx="6454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A/B testing a simple application</a:t>
            </a:r>
            <a:endParaRPr b="1"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6429350" y="922625"/>
            <a:ext cx="2668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Need to: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Create k8s deployments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Create k8s services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Create proxy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Configure proxy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(Configure k8s ingress)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25" y="1515325"/>
            <a:ext cx="969275" cy="8092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6506150" y="2324525"/>
            <a:ext cx="1023300" cy="26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apps/v1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kind: Deployment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name: basic-app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replicas: 1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matchLabels: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  app: basic-app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template: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metadata: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  labels: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app: basic-app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spec: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  containers: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  - name: basic-app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image: &lt;your-basic-app-image&gt;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ports: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- containerPort: 8080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---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v1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kind: Service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name: basic-app-service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app: basic-app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ports: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- protocol: TCP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port: 80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targetPort: 8080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---</a:t>
            </a:r>
            <a:endParaRPr sz="2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autoscaling/v2beta2</a:t>
            </a:r>
            <a:endParaRPr sz="2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kind: HorizontalPodAutoscaler</a:t>
            </a:r>
            <a:endParaRPr sz="2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2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name: basic-app-autoscaler</a:t>
            </a:r>
            <a:endParaRPr sz="2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2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scaleTargetRef:</a:t>
            </a:r>
            <a:endParaRPr sz="2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  apiVersion: apps/v1</a:t>
            </a:r>
            <a:endParaRPr sz="2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  kind: Deployment</a:t>
            </a:r>
            <a:endParaRPr sz="2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  name: basic-app</a:t>
            </a:r>
            <a:endParaRPr sz="2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minReplicas: 1</a:t>
            </a:r>
            <a:endParaRPr sz="2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maxReplicas: 10</a:t>
            </a:r>
            <a:endParaRPr sz="2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metrics:</a:t>
            </a:r>
            <a:endParaRPr sz="2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- type: Resource</a:t>
            </a:r>
            <a:endParaRPr sz="2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  resource:</a:t>
            </a:r>
            <a:endParaRPr sz="2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    name: cpu</a:t>
            </a:r>
            <a:endParaRPr sz="2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FF0000"/>
                </a:solidFill>
                <a:latin typeface="Roboto Mono"/>
                <a:ea typeface="Roboto Mono"/>
                <a:cs typeface="Roboto Mono"/>
                <a:sym typeface="Roboto Mono"/>
              </a:rPr>
              <a:t>      targetAverageUtilization: 50</a:t>
            </a:r>
            <a:endParaRPr sz="200">
              <a:solidFill>
                <a:srgbClr val="FF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---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apps/v1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kind: Deployment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name: newer-app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replicas: 1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matchLabels: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  app: newer-app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template: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metadata: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  labels: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app: newer-app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spec: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  containers: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  - name: newer-app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image: &lt;your-newer-app-image&gt;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ports: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- containerPort: 8080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7435175" y="2324525"/>
            <a:ext cx="969300" cy="20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---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autoscaling/v2beta2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kind: HorizontalPodAutoscaler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name: newer-app-autoscaler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scaleTargetRef: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apiVersion: apps/v1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kind: Deployment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name: newer-app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minReplicas: 1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maxReplicas: 10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metrics: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- type: Resource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resource: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  name: cpu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  targetAverageUtilization: 50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---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v1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kind: Service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name: newer-app-service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app: newer-app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ports: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- protocol: TCP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port: 80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targetPort: 8080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---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apiVersion: apps/v1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kind: Deployment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name: haproxy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replicas: 1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matchLabels: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  app: haproxy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template: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metadata: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  labels: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app: haproxy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spec: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  containers: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  - name: haproxy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image: &lt;your-haproxy-image&gt;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ports: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- containerPort: 80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- containerPort: 443</a:t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EE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99" name="Google Shape;99;p18"/>
          <p:cNvSpPr txBox="1"/>
          <p:nvPr/>
        </p:nvSpPr>
        <p:spPr>
          <a:xfrm>
            <a:off x="8128850" y="3837075"/>
            <a:ext cx="969300" cy="12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</a:rPr>
              <a:t>global</a:t>
            </a:r>
            <a:endParaRPr sz="200">
              <a:solidFill>
                <a:srgbClr val="EE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</a:rPr>
              <a:t>  log /dev/log local0</a:t>
            </a:r>
            <a:endParaRPr sz="200">
              <a:solidFill>
                <a:srgbClr val="EE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</a:rPr>
              <a:t>  log /dev/log local1 notice</a:t>
            </a:r>
            <a:endParaRPr sz="200">
              <a:solidFill>
                <a:srgbClr val="EE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</a:rPr>
              <a:t>  chroot /var/lib/haproxy</a:t>
            </a:r>
            <a:endParaRPr sz="200">
              <a:solidFill>
                <a:srgbClr val="EE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</a:rPr>
              <a:t>  stats socket /run/haproxy/admin.sock mode 660 level admin</a:t>
            </a:r>
            <a:endParaRPr sz="200">
              <a:solidFill>
                <a:srgbClr val="EE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</a:rPr>
              <a:t>  stats timeout 30s</a:t>
            </a:r>
            <a:endParaRPr sz="200">
              <a:solidFill>
                <a:srgbClr val="EE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</a:rPr>
              <a:t>  user haproxy</a:t>
            </a:r>
            <a:endParaRPr sz="200">
              <a:solidFill>
                <a:srgbClr val="EE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</a:rPr>
              <a:t>  group haproxy</a:t>
            </a:r>
            <a:endParaRPr sz="200">
              <a:solidFill>
                <a:srgbClr val="EE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</a:rPr>
              <a:t>  daemon</a:t>
            </a:r>
            <a:endParaRPr sz="200">
              <a:solidFill>
                <a:srgbClr val="EE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EE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</a:rPr>
              <a:t>defaults</a:t>
            </a:r>
            <a:endParaRPr sz="200">
              <a:solidFill>
                <a:srgbClr val="EE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</a:rPr>
              <a:t>  log global</a:t>
            </a:r>
            <a:endParaRPr sz="200">
              <a:solidFill>
                <a:srgbClr val="EE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</a:rPr>
              <a:t>  mode http</a:t>
            </a:r>
            <a:endParaRPr sz="200">
              <a:solidFill>
                <a:srgbClr val="EE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</a:rPr>
              <a:t>  option httplog</a:t>
            </a:r>
            <a:endParaRPr sz="200">
              <a:solidFill>
                <a:srgbClr val="EE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</a:rPr>
              <a:t>  option dontlognull</a:t>
            </a:r>
            <a:endParaRPr sz="200">
              <a:solidFill>
                <a:srgbClr val="EE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</a:rPr>
              <a:t>  timeout connect 5000</a:t>
            </a:r>
            <a:endParaRPr sz="200">
              <a:solidFill>
                <a:srgbClr val="EE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</a:rPr>
              <a:t>  timeout client 50000</a:t>
            </a:r>
            <a:endParaRPr sz="200">
              <a:solidFill>
                <a:srgbClr val="EE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</a:rPr>
              <a:t>  timeout server 50000</a:t>
            </a:r>
            <a:endParaRPr sz="200">
              <a:solidFill>
                <a:srgbClr val="EE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EE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</a:rPr>
              <a:t>frontend http-in</a:t>
            </a:r>
            <a:endParaRPr sz="200">
              <a:solidFill>
                <a:srgbClr val="EE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</a:rPr>
              <a:t>  bind *:80</a:t>
            </a:r>
            <a:endParaRPr sz="200">
              <a:solidFill>
                <a:srgbClr val="EE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</a:rPr>
              <a:t>  acl is_90_percent random(0, 99) lt 90</a:t>
            </a:r>
            <a:endParaRPr sz="200">
              <a:solidFill>
                <a:srgbClr val="EE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</a:rPr>
              <a:t>  use_backend backend1 if is_90_percent</a:t>
            </a:r>
            <a:endParaRPr sz="200">
              <a:solidFill>
                <a:srgbClr val="EE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</a:rPr>
              <a:t>  default_backend backend2</a:t>
            </a:r>
            <a:endParaRPr sz="200">
              <a:solidFill>
                <a:srgbClr val="EE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EE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</a:rPr>
              <a:t>backend backend1</a:t>
            </a:r>
            <a:endParaRPr sz="200">
              <a:solidFill>
                <a:srgbClr val="EE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</a:rPr>
              <a:t>  server backend1 &lt;backend1-ip&gt;:&lt;backend1-port&gt;</a:t>
            </a:r>
            <a:endParaRPr sz="200">
              <a:solidFill>
                <a:srgbClr val="EE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EE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</a:rPr>
              <a:t>backend backend2</a:t>
            </a:r>
            <a:endParaRPr sz="200">
              <a:solidFill>
                <a:srgbClr val="EE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">
                <a:solidFill>
                  <a:srgbClr val="EE0000"/>
                </a:solidFill>
              </a:rPr>
              <a:t>  server backend2 &lt;backend2-ip&gt;:&lt;backend2-port&gt;</a:t>
            </a:r>
            <a:endParaRPr sz="200">
              <a:solidFill>
                <a:srgbClr val="EE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rgbClr val="EE0000"/>
              </a:solidFill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325" y="2042913"/>
            <a:ext cx="6372800" cy="2146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72200" y="43950"/>
            <a:ext cx="1034100" cy="10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/>
        </p:nvSpPr>
        <p:spPr>
          <a:xfrm>
            <a:off x="447300" y="274650"/>
            <a:ext cx="8132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Serverless computing - What’s in a name?</a:t>
            </a:r>
            <a:endParaRPr b="1"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463725" y="999300"/>
            <a:ext cx="6653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Simplify deployment of applications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Don’t  worry about underlying infrastructure (including kubernetes)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Char char="●"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Only use resources when needed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4090725" y="3357525"/>
            <a:ext cx="475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8860" l="2515" r="8894" t="36649"/>
          <a:stretch/>
        </p:blipFill>
        <p:spPr>
          <a:xfrm>
            <a:off x="870450" y="3357525"/>
            <a:ext cx="2548875" cy="156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/>
          <p:nvPr/>
        </p:nvSpPr>
        <p:spPr>
          <a:xfrm>
            <a:off x="3796000" y="2957325"/>
            <a:ext cx="3870000" cy="400200"/>
          </a:xfrm>
          <a:prstGeom prst="wedgeRoundRectCallout">
            <a:avLst>
              <a:gd fmla="val -69322" name="adj1"/>
              <a:gd fmla="val 181366" name="adj2"/>
              <a:gd fmla="val 0" name="adj3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There are always servers running somewhere !</a:t>
            </a: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72200" y="43950"/>
            <a:ext cx="1034100" cy="10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9"/>
          <p:cNvSpPr txBox="1"/>
          <p:nvPr/>
        </p:nvSpPr>
        <p:spPr>
          <a:xfrm>
            <a:off x="4968425" y="4925250"/>
            <a:ext cx="4175700" cy="21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Picture from: </a:t>
            </a:r>
            <a:r>
              <a:rPr lang="en" sz="600">
                <a:solidFill>
                  <a:schemeClr val="dk1"/>
                </a:solidFill>
              </a:rPr>
              <a:t>https://pixabay.com/illustrations/rage-angry-frustrated-emotion-1015611/</a:t>
            </a:r>
            <a:endParaRPr sz="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/>
        </p:nvSpPr>
        <p:spPr>
          <a:xfrm>
            <a:off x="447300" y="274650"/>
            <a:ext cx="46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What is Knative?</a:t>
            </a:r>
            <a:endParaRPr b="1"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512300" y="1186500"/>
            <a:ext cx="7800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Knative is a Kubernetes Native implementation of Serverless technology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CNCF </a:t>
            </a: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incubating project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From the Open Source project site - </a:t>
            </a: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“Knative is an Open-Source Enterprise-level solution to build Serverless and Event Driven Applications”</a:t>
            </a:r>
            <a:endParaRPr b="1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Knative provides a set of additional Objects (through CRD’s) that allow the management of Serverless components. 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More yaml? =&gt; kn CLI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200" y="43950"/>
            <a:ext cx="1034100" cy="10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Knative overview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589388" y="1193000"/>
            <a:ext cx="137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Serving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5310075" y="1193000"/>
            <a:ext cx="169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Eventing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2930913" y="3413625"/>
            <a:ext cx="14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Functions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28" name="Google Shape;128;p21"/>
          <p:cNvGrpSpPr/>
          <p:nvPr/>
        </p:nvGrpSpPr>
        <p:grpSpPr>
          <a:xfrm>
            <a:off x="258575" y="1686900"/>
            <a:ext cx="2155200" cy="1657200"/>
            <a:chOff x="265150" y="1433050"/>
            <a:chExt cx="2155200" cy="1657200"/>
          </a:xfrm>
        </p:grpSpPr>
        <p:sp>
          <p:nvSpPr>
            <p:cNvPr id="129" name="Google Shape;129;p21"/>
            <p:cNvSpPr/>
            <p:nvPr/>
          </p:nvSpPr>
          <p:spPr>
            <a:xfrm>
              <a:off x="265150" y="1433050"/>
              <a:ext cx="2155200" cy="1657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0" name="Google Shape;130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4250" y="1484700"/>
              <a:ext cx="1986225" cy="155957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31" name="Google Shape;131;p21"/>
          <p:cNvGrpSpPr/>
          <p:nvPr/>
        </p:nvGrpSpPr>
        <p:grpSpPr>
          <a:xfrm>
            <a:off x="5262525" y="1686900"/>
            <a:ext cx="1788900" cy="1725000"/>
            <a:chOff x="5223150" y="1653000"/>
            <a:chExt cx="1788900" cy="1725000"/>
          </a:xfrm>
        </p:grpSpPr>
        <p:sp>
          <p:nvSpPr>
            <p:cNvPr id="132" name="Google Shape;132;p21"/>
            <p:cNvSpPr/>
            <p:nvPr/>
          </p:nvSpPr>
          <p:spPr>
            <a:xfrm>
              <a:off x="5223150" y="1653000"/>
              <a:ext cx="1788900" cy="1725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3" name="Google Shape;133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34850" y="1697175"/>
              <a:ext cx="1723075" cy="16148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" name="Google Shape;134;p21"/>
          <p:cNvSpPr txBox="1"/>
          <p:nvPr/>
        </p:nvSpPr>
        <p:spPr>
          <a:xfrm>
            <a:off x="7594700" y="3413625"/>
            <a:ext cx="14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Builds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135" name="Google Shape;135;p21"/>
          <p:cNvCxnSpPr/>
          <p:nvPr/>
        </p:nvCxnSpPr>
        <p:spPr>
          <a:xfrm flipH="1" rot="10800000">
            <a:off x="8016500" y="3493125"/>
            <a:ext cx="570300" cy="320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6" name="Google Shape;136;p21"/>
          <p:cNvPicPr preferRelativeResize="0"/>
          <p:nvPr/>
        </p:nvPicPr>
        <p:blipFill rotWithShape="1">
          <a:blip r:embed="rId5">
            <a:alphaModFix/>
          </a:blip>
          <a:srcRect b="1119" l="17787" r="18889" t="-1120"/>
          <a:stretch/>
        </p:blipFill>
        <p:spPr>
          <a:xfrm>
            <a:off x="7693825" y="3939075"/>
            <a:ext cx="1184075" cy="1145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" name="Google Shape;137;p21"/>
          <p:cNvGrpSpPr/>
          <p:nvPr/>
        </p:nvGrpSpPr>
        <p:grpSpPr>
          <a:xfrm>
            <a:off x="2298769" y="3862881"/>
            <a:ext cx="2730700" cy="1032631"/>
            <a:chOff x="2320719" y="3961419"/>
            <a:chExt cx="2730700" cy="1032631"/>
          </a:xfrm>
        </p:grpSpPr>
        <p:sp>
          <p:nvSpPr>
            <p:cNvPr id="138" name="Google Shape;138;p21"/>
            <p:cNvSpPr/>
            <p:nvPr/>
          </p:nvSpPr>
          <p:spPr>
            <a:xfrm>
              <a:off x="2320725" y="3961450"/>
              <a:ext cx="2686800" cy="1032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39" name="Google Shape;139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20719" y="3961419"/>
              <a:ext cx="2730700" cy="10326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0" name="Google Shape;140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72200" y="43950"/>
            <a:ext cx="1034100" cy="10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/>
        </p:nvSpPr>
        <p:spPr>
          <a:xfrm>
            <a:off x="826560" y="2151000"/>
            <a:ext cx="7490400" cy="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Knative </a:t>
            </a:r>
            <a:r>
              <a:rPr b="1" lang="en" sz="3300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Serving</a:t>
            </a:r>
            <a:endParaRPr b="1" sz="4000">
              <a:solidFill>
                <a:srgbClr val="FFFFFF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/>
        </p:nvSpPr>
        <p:spPr>
          <a:xfrm>
            <a:off x="512300" y="1186500"/>
            <a:ext cx="4566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Knative Serving is realised using four CRD components: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AutoNum type="arabicPeriod"/>
            </a:pP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Services </a:t>
            </a: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 controller object that orchestrates the other components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AutoNum type="arabicPeriod"/>
            </a:pP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Configurations </a:t>
            </a: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 defines the state of the deployment. Editing the configuration generates a new </a:t>
            </a: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Revision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AutoNum type="arabicPeriod"/>
            </a:pP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Revision </a:t>
            </a: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- immutable point-in-time snapshot of configuration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ed Hat Display"/>
              <a:buAutoNum type="arabicPeriod"/>
            </a:pP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Routes</a:t>
            </a:r>
            <a:r>
              <a:rPr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- maps a network endpoint to one or more </a:t>
            </a:r>
            <a:r>
              <a:rPr b="1" lang="en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Revisions</a:t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sp>
        <p:nvSpPr>
          <p:cNvPr id="151" name="Google Shape;151;p23"/>
          <p:cNvSpPr txBox="1"/>
          <p:nvPr/>
        </p:nvSpPr>
        <p:spPr>
          <a:xfrm>
            <a:off x="447300" y="274650"/>
            <a:ext cx="463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Knative Serving Basics</a:t>
            </a:r>
            <a:endParaRPr b="1" sz="30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2200" y="43950"/>
            <a:ext cx="1034100" cy="103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5236800" y="4866600"/>
            <a:ext cx="3907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solidFill>
                  <a:schemeClr val="dk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Picture from https://knative.dev/docs/concepts/#what-is-knative</a:t>
            </a:r>
            <a:endParaRPr b="1" sz="600">
              <a:solidFill>
                <a:schemeClr val="dk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1500" y="1590025"/>
            <a:ext cx="2962401" cy="196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